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91" r:id="rId9"/>
    <p:sldId id="281" r:id="rId10"/>
    <p:sldId id="282" r:id="rId11"/>
    <p:sldId id="285" r:id="rId12"/>
    <p:sldId id="292" r:id="rId13"/>
    <p:sldId id="286" r:id="rId14"/>
    <p:sldId id="293" r:id="rId15"/>
    <p:sldId id="288" r:id="rId16"/>
    <p:sldId id="289" r:id="rId17"/>
    <p:sldId id="290" r:id="rId18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57AE5-9EA4-4758-BE88-A3D74118D2E7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F6BC-6D8A-433A-8226-DD26AB5D830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400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D81FAC-6EB8-453E-BC28-11DDF3823703}" type="slidenum">
              <a:rPr lang="hr-HR" altLang="sr-Latn-RS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72236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adug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Gadugi" panose="020B0502040204020203" pitchFamily="34" charset="0"/>
              </a:defRPr>
            </a:lvl1pPr>
            <a:lvl2pPr>
              <a:defRPr sz="2800">
                <a:latin typeface="Gadugi" panose="020B0502040204020203" pitchFamily="34" charset="0"/>
              </a:defRPr>
            </a:lvl2pPr>
            <a:lvl3pPr>
              <a:defRPr sz="2400">
                <a:latin typeface="Gadugi" panose="020B0502040204020203" pitchFamily="34" charset="0"/>
              </a:defRPr>
            </a:lvl3pPr>
            <a:lvl4pPr>
              <a:defRPr sz="2000">
                <a:latin typeface="Gadugi" panose="020B0502040204020203" pitchFamily="34" charset="0"/>
              </a:defRPr>
            </a:lvl4pPr>
            <a:lvl5pPr>
              <a:defRPr sz="2000">
                <a:latin typeface="Gadug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.glogster.com/glog/jednoliko-i-nejednoliko-gibanje-5dfc57700086d/32l0sn2u69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4b0f17c5-1b6b-4f00-b111-3ccf53737c86/assets/video/nc2_t3_jednoliko_gibanje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 smtClean="0">
                <a:latin typeface="Gadugi" panose="020B0502040204020203" pitchFamily="34" charset="0"/>
              </a:rPr>
              <a:t>Jednoliko i nejednoliko  gibanje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3498"/>
            <a:ext cx="914400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dirty="0" smtClean="0">
                <a:latin typeface="Gadugi" panose="020B0502040204020203" pitchFamily="34" charset="0"/>
              </a:rPr>
              <a:t>GIBANJA </a:t>
            </a:r>
            <a:endParaRPr lang="hr-HR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2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403223"/>
            <a:ext cx="4869873" cy="4351338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 smtClean="0"/>
              <a:t> Dobiveni graf je pravac paralelan s vremenskom osi, što znači da je brzina stalna i ne mijenja se tijekom vremena gibanja. </a:t>
            </a:r>
          </a:p>
          <a:p>
            <a:pPr>
              <a:buBlip>
                <a:blip r:embed="rId2"/>
              </a:buBlip>
              <a:defRPr/>
            </a:pPr>
            <a:endParaRPr lang="hr-HR" dirty="0" smtClean="0"/>
          </a:p>
          <a:p>
            <a:pPr marL="0" indent="0">
              <a:buNone/>
              <a:defRPr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82" y="1825625"/>
            <a:ext cx="4003524" cy="3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1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dirty="0"/>
              <a:t>Nejednoliko gibanje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1746"/>
            <a:ext cx="10273145" cy="4784725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dirty="0" smtClean="0"/>
              <a:t> Koje je od gibanja, prikazanih na </a:t>
            </a:r>
            <a:r>
              <a:rPr lang="hr-HR" i="1" dirty="0" smtClean="0"/>
              <a:t>v</a:t>
            </a:r>
            <a:r>
              <a:rPr lang="hr-HR" dirty="0" smtClean="0"/>
              <a:t>,</a:t>
            </a:r>
            <a:r>
              <a:rPr lang="hr-HR" i="1" dirty="0" smtClean="0"/>
              <a:t>t</a:t>
            </a:r>
            <a:r>
              <a:rPr lang="hr-HR" dirty="0" smtClean="0"/>
              <a:t> grafovima, bilo jednoliko?</a:t>
            </a:r>
          </a:p>
          <a:p>
            <a:pPr>
              <a:buBlip>
                <a:blip r:embed="rId3"/>
              </a:buBlip>
              <a:defRPr/>
            </a:pPr>
            <a:endParaRPr lang="hr-HR" dirty="0" smtClean="0"/>
          </a:p>
          <a:p>
            <a:pPr>
              <a:buBlip>
                <a:blip r:embed="rId3"/>
              </a:buBlip>
              <a:defRPr/>
            </a:pPr>
            <a:endParaRPr lang="hr-HR" dirty="0" smtClean="0"/>
          </a:p>
          <a:p>
            <a:pPr>
              <a:buBlip>
                <a:blip r:embed="rId3"/>
              </a:buBlip>
              <a:defRPr/>
            </a:pPr>
            <a:endParaRPr lang="hr-HR" dirty="0" smtClean="0"/>
          </a:p>
          <a:p>
            <a:pPr>
              <a:buBlip>
                <a:blip r:embed="rId3"/>
              </a:buBlip>
              <a:defRPr/>
            </a:pPr>
            <a:endParaRPr lang="hr-HR" dirty="0" smtClean="0"/>
          </a:p>
          <a:p>
            <a:pPr>
              <a:buNone/>
              <a:defRPr/>
            </a:pPr>
            <a:r>
              <a:rPr lang="hr-HR" dirty="0" smtClean="0"/>
              <a:t>               a)                        b)                       c)</a:t>
            </a:r>
          </a:p>
          <a:p>
            <a:pPr>
              <a:buNone/>
              <a:defRPr/>
            </a:pPr>
            <a:endParaRPr lang="hr-HR" dirty="0" smtClean="0"/>
          </a:p>
          <a:p>
            <a:pPr>
              <a:buNone/>
              <a:defRPr/>
            </a:pPr>
            <a:r>
              <a:rPr lang="hr-HR" dirty="0" smtClean="0"/>
              <a:t>Opišite gibanje tijela prikazano na prvom i drugom grafu.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043" y="2046865"/>
            <a:ext cx="24669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906" y="2208790"/>
            <a:ext cx="2343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944" y="2208790"/>
            <a:ext cx="2343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40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6636" y="938934"/>
            <a:ext cx="10515600" cy="435133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Ako se tijelo giba duž pravca i brzina se mijenja, gibanje je nejednoliko.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62" y="2401159"/>
            <a:ext cx="4722665" cy="315234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327039" y="576586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262626"/>
                </a:solidFill>
                <a:latin typeface="GretaSansCndPro-Reg"/>
              </a:rPr>
              <a:t>Prometnice u velikim gradovima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239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40327" y="955964"/>
            <a:ext cx="9670473" cy="51701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Kako se gibalo tijelo, čije je gibanje prikazano na </a:t>
            </a:r>
            <a:r>
              <a:rPr lang="hr-HR" altLang="sr-Latn-RS" i="1" dirty="0" err="1" smtClean="0"/>
              <a:t>s,t</a:t>
            </a:r>
            <a:r>
              <a:rPr lang="hr-HR" altLang="sr-Latn-RS" dirty="0" smtClean="0"/>
              <a:t> grafu? </a:t>
            </a:r>
          </a:p>
        </p:txBody>
      </p:sp>
      <p:pic>
        <p:nvPicPr>
          <p:cNvPr id="16387" name="Picture 4" descr="Nejednoliko gibanje - s,t graf s točk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011" y="1598713"/>
            <a:ext cx="5573134" cy="45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1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8928" y="12160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vi-VN" dirty="0" smtClean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Kako se giba tijelo čije je gibanje predočeno grafom između točaka </a:t>
            </a:r>
            <a:r>
              <a:rPr lang="hr-HR" dirty="0"/>
              <a:t>AD</a:t>
            </a:r>
            <a:r>
              <a:rPr lang="vi-VN" dirty="0">
                <a:latin typeface="Calibri" pitchFamily="34" charset="0"/>
              </a:rPr>
              <a:t>? A kako između točaka </a:t>
            </a:r>
            <a:r>
              <a:rPr lang="hr-HR" dirty="0"/>
              <a:t>AB</a:t>
            </a:r>
            <a:r>
              <a:rPr lang="vi-VN" dirty="0">
                <a:latin typeface="Calibri" pitchFamily="34" charset="0"/>
              </a:rPr>
              <a:t>, </a:t>
            </a:r>
            <a:r>
              <a:rPr lang="hr-HR" dirty="0"/>
              <a:t>BC</a:t>
            </a:r>
            <a:r>
              <a:rPr lang="vi-VN" dirty="0">
                <a:latin typeface="Calibri" pitchFamily="34" charset="0"/>
              </a:rPr>
              <a:t> i </a:t>
            </a:r>
            <a:r>
              <a:rPr lang="hr-HR" dirty="0"/>
              <a:t>CD</a:t>
            </a:r>
            <a:r>
              <a:rPr lang="vi-VN" dirty="0" smtClean="0">
                <a:latin typeface="Calibri" pitchFamily="34" charset="0"/>
              </a:rPr>
              <a:t>?</a:t>
            </a:r>
            <a:endParaRPr lang="hr-HR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hr-HR" dirty="0" smtClean="0"/>
              <a:t> </a:t>
            </a:r>
            <a:r>
              <a:rPr lang="hr-HR" dirty="0"/>
              <a:t>Odredite brzine tijela za dijelove grafa AB, BC i </a:t>
            </a:r>
            <a:r>
              <a:rPr lang="hr-HR" dirty="0" smtClean="0"/>
              <a:t>CD.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hr-HR" dirty="0" smtClean="0"/>
              <a:t>Prikažite </a:t>
            </a:r>
            <a:r>
              <a:rPr lang="hr-HR" dirty="0"/>
              <a:t>tablično i grafički ovisnost brzine o vremenu.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557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82782" y="11757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dirty="0" smtClean="0"/>
              <a:t>b)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621506"/>
              </p:ext>
            </p:extLst>
          </p:nvPr>
        </p:nvGraphicFramePr>
        <p:xfrm>
          <a:off x="1849120" y="1625601"/>
          <a:ext cx="7985760" cy="390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24875">
                <a:tc>
                  <a:txBody>
                    <a:bodyPr/>
                    <a:lstStyle/>
                    <a:p>
                      <a:pPr algn="ctr"/>
                      <a:endParaRPr lang="hr-HR" sz="2000" dirty="0" smtClean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  <a:p>
                      <a:pPr algn="ctr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dugi" panose="020B0502040204020203" pitchFamily="34" charset="0"/>
                        </a:rPr>
                        <a:t>Broj intervala</a:t>
                      </a:r>
                      <a:endParaRPr lang="hr-HR" sz="2000" dirty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 smtClean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  <a:p>
                      <a:pPr algn="ctr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dugi" panose="020B0502040204020203" pitchFamily="34" charset="0"/>
                        </a:rPr>
                        <a:t>0</a:t>
                      </a:r>
                      <a:endParaRPr lang="hr-HR" sz="2000" dirty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 smtClean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  <a:p>
                      <a:pPr algn="ctr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dugi" panose="020B0502040204020203" pitchFamily="34" charset="0"/>
                        </a:rPr>
                        <a:t>1</a:t>
                      </a:r>
                      <a:endParaRPr lang="hr-HR" sz="2000" dirty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 smtClean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  <a:p>
                      <a:pPr algn="ctr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dugi" panose="020B0502040204020203" pitchFamily="34" charset="0"/>
                        </a:rPr>
                        <a:t>2</a:t>
                      </a:r>
                      <a:endParaRPr lang="hr-HR" sz="2000" dirty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 smtClean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  <a:p>
                      <a:pPr algn="ctr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dugi" panose="020B0502040204020203" pitchFamily="34" charset="0"/>
                        </a:rPr>
                        <a:t>3</a:t>
                      </a:r>
                      <a:endParaRPr lang="hr-HR" sz="2000" dirty="0">
                        <a:solidFill>
                          <a:schemeClr val="tx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521">
                <a:tc>
                  <a:txBody>
                    <a:bodyPr/>
                    <a:lstStyle/>
                    <a:p>
                      <a:pPr algn="ctr"/>
                      <a:r>
                        <a:rPr lang="hr-HR" sz="2800" i="1" dirty="0" smtClean="0"/>
                        <a:t>t</a:t>
                      </a:r>
                      <a:r>
                        <a:rPr lang="hr-HR" sz="2800" dirty="0" smtClean="0"/>
                        <a:t>/s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0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4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6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521">
                <a:tc>
                  <a:txBody>
                    <a:bodyPr/>
                    <a:lstStyle/>
                    <a:p>
                      <a:pPr algn="ctr"/>
                      <a:r>
                        <a:rPr lang="hr-HR" sz="2800" i="1" dirty="0" smtClean="0"/>
                        <a:t>s</a:t>
                      </a:r>
                      <a:r>
                        <a:rPr lang="hr-HR" sz="2800" dirty="0" smtClean="0"/>
                        <a:t>/m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0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15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0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25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521">
                <a:tc>
                  <a:txBody>
                    <a:bodyPr/>
                    <a:lstStyle/>
                    <a:p>
                      <a:pPr algn="ctr"/>
                      <a:r>
                        <a:rPr lang="hr-HR" sz="2800" i="1" dirty="0" smtClean="0"/>
                        <a:t>v</a:t>
                      </a:r>
                      <a:r>
                        <a:rPr lang="hr-HR" sz="2800" dirty="0" smtClean="0"/>
                        <a:t>/(m/s)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0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7,5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0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5,0</a:t>
                      </a:r>
                      <a:endParaRPr lang="hr-HR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39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5538"/>
            <a:ext cx="59277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63751" y="1412875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xmlns="" val="13782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7220" y="687265"/>
            <a:ext cx="10957560" cy="1138360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Klikom na interaktivnu umnu mapu ponovite ključne pojmove i provjerite znanje </a:t>
            </a:r>
            <a:endParaRPr lang="hr-HR" sz="3600" dirty="0"/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326" y="1825625"/>
            <a:ext cx="59253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8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640080" y="1165860"/>
            <a:ext cx="11201400" cy="43827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 Pokus: gibanje autića</a:t>
            </a:r>
          </a:p>
          <a:p>
            <a:pPr marL="0" indent="0">
              <a:buNone/>
            </a:pPr>
            <a:r>
              <a:rPr lang="hr-HR" altLang="sr-Latn-RS" sz="3200" dirty="0" smtClean="0"/>
              <a:t> Proučite gibanje snimljeno na papirnatoj vrpci koju </a:t>
            </a:r>
          </a:p>
          <a:p>
            <a:pPr marL="0" indent="0">
              <a:buNone/>
            </a:pPr>
            <a:r>
              <a:rPr lang="hr-HR" altLang="sr-Latn-RS" sz="3200" dirty="0"/>
              <a:t> </a:t>
            </a:r>
            <a:r>
              <a:rPr lang="hr-HR" altLang="sr-Latn-RS" sz="3200" dirty="0" smtClean="0"/>
              <a:t>su povlačila kolica. </a:t>
            </a:r>
          </a:p>
          <a:p>
            <a:endParaRPr lang="hr-HR" altLang="sr-Latn-RS" dirty="0" smtClean="0"/>
          </a:p>
          <a:p>
            <a:endParaRPr lang="hr-HR" altLang="sr-Latn-RS" dirty="0" smtClean="0"/>
          </a:p>
          <a:p>
            <a:endParaRPr lang="hr-HR" altLang="sr-Latn-RS" dirty="0" smtClean="0"/>
          </a:p>
          <a:p>
            <a:endParaRPr lang="hr-HR" altLang="sr-Latn-RS" dirty="0" smtClean="0"/>
          </a:p>
          <a:p>
            <a:endParaRPr lang="pt-BR" altLang="sr-Latn-RS" dirty="0" smtClean="0"/>
          </a:p>
          <a:p>
            <a:endParaRPr lang="hr-HR" altLang="sr-Latn-RS" dirty="0" smtClean="0"/>
          </a:p>
        </p:txBody>
      </p:sp>
      <p:pic>
        <p:nvPicPr>
          <p:cNvPr id="4" name="Picture 2" descr="C:\Users\Hp\Downloads\clapperboard-311792_1280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4467" y="833294"/>
            <a:ext cx="1137013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704467" y="2329795"/>
            <a:ext cx="1199520" cy="61703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4" y="3445169"/>
            <a:ext cx="7821758" cy="21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4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039091" y="790141"/>
            <a:ext cx="10016836" cy="44211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altLang="sr-Latn-RS" sz="3200" dirty="0" smtClean="0">
                <a:latin typeface="Calibri" panose="020F0502020204030204" pitchFamily="34" charset="0"/>
              </a:rPr>
              <a:t>Budući da su razmaci među susjednim točkicama približno jednaki, pretpostavljamo da se aut</a:t>
            </a:r>
            <a:r>
              <a:rPr lang="hr-HR" altLang="sr-Latn-RS" sz="3200" dirty="0" err="1" smtClean="0"/>
              <a:t>ić</a:t>
            </a:r>
            <a:r>
              <a:rPr lang="vi-VN" altLang="sr-Latn-RS" sz="3200" dirty="0" smtClean="0">
                <a:latin typeface="Calibri" panose="020F0502020204030204" pitchFamily="34" charset="0"/>
              </a:rPr>
              <a:t> gibao stalnom brzinom.</a:t>
            </a:r>
            <a:endParaRPr lang="hr-HR" altLang="sr-Latn-RS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Koliki je prijeđeni put, a koliko vrijeme gibanja?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sz="3200" b="1" dirty="0" smtClean="0"/>
          </a:p>
        </p:txBody>
      </p:sp>
      <p:pic>
        <p:nvPicPr>
          <p:cNvPr id="5123" name="Content Placeholder 3" descr="Traka 2 - 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99"/>
          <a:stretch>
            <a:fillRect/>
          </a:stretch>
        </p:blipFill>
        <p:spPr bwMode="auto">
          <a:xfrm>
            <a:off x="1618240" y="4134138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4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20436" y="1108364"/>
            <a:ext cx="10522528" cy="495992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sr-Latn-RS" sz="11200" dirty="0" smtClean="0"/>
              <a:t>Je li se automobil gibao jednoliko i po čemu to zaključujete?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sr-Latn-RS" sz="4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altLang="sr-Latn-RS" sz="11200" dirty="0" smtClean="0"/>
              <a:t>Prijeđeni put s povećavao se za jednak iznos </a:t>
            </a:r>
            <a:r>
              <a:rPr lang="el-GR" altLang="sr-Latn-RS" sz="11200" dirty="0" smtClean="0">
                <a:latin typeface="Calibri" panose="020F0502020204030204" pitchFamily="34" charset="0"/>
              </a:rPr>
              <a:t>Δ</a:t>
            </a:r>
            <a:r>
              <a:rPr lang="hr-HR" altLang="sr-Latn-RS" sz="11200" dirty="0" smtClean="0"/>
              <a:t>s = 2,5 cm u jednakim vremenskim intervalima </a:t>
            </a:r>
            <a:r>
              <a:rPr lang="el-GR" altLang="sr-Latn-RS" sz="11200" dirty="0" smtClean="0">
                <a:latin typeface="Calibri" panose="020F0502020204030204" pitchFamily="34" charset="0"/>
              </a:rPr>
              <a:t>Δ</a:t>
            </a:r>
            <a:r>
              <a:rPr lang="hr-HR" altLang="sr-Latn-RS" sz="11200" dirty="0" smtClean="0"/>
              <a:t>t= 0,1 s.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hr-HR" altLang="sr-Latn-RS" sz="11200" dirty="0" smtClean="0"/>
              <a:t>Automobil se gibao stalnom brzinom, jednoliko. </a:t>
            </a:r>
            <a:endParaRPr lang="pl-PL" altLang="sr-Latn-RS" sz="112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pl-PL" altLang="sr-Latn-RS" sz="11200" dirty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sz="50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altLang="sr-Latn-RS" dirty="0" smtClean="0"/>
          </a:p>
          <a:p>
            <a:pPr marL="0" indent="0">
              <a:buNone/>
            </a:pPr>
            <a:endParaRPr lang="pl-PL" altLang="sr-Latn-RS" dirty="0" smtClean="0"/>
          </a:p>
          <a:p>
            <a:pPr marL="0" indent="0">
              <a:buNone/>
            </a:pPr>
            <a:endParaRPr lang="pl-PL" altLang="sr-Latn-R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0409"/>
          <a:stretch/>
        </p:blipFill>
        <p:spPr>
          <a:xfrm>
            <a:off x="1981200" y="2071144"/>
            <a:ext cx="6954982" cy="12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0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817418" y="1302327"/>
            <a:ext cx="9393382" cy="493496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 Tijelo se giba </a:t>
            </a:r>
            <a:r>
              <a:rPr lang="hr-HR" altLang="sr-Latn-RS" b="1" dirty="0" smtClean="0"/>
              <a:t>jednoliko, </a:t>
            </a:r>
            <a:r>
              <a:rPr lang="hr-HR" altLang="sr-Latn-RS" dirty="0" smtClean="0"/>
              <a:t>ako u jednakim vremenskim intervalima prelazi </a:t>
            </a:r>
            <a:r>
              <a:rPr lang="hr-HR" altLang="sr-Latn-RS" b="1" dirty="0" smtClean="0"/>
              <a:t>jednake putove</a:t>
            </a:r>
            <a:r>
              <a:rPr lang="hr-HR" altLang="sr-Latn-R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 </a:t>
            </a:r>
            <a:r>
              <a:rPr lang="vi-VN" altLang="sr-Latn-RS" dirty="0" smtClean="0">
                <a:latin typeface="Calibri" panose="020F0502020204030204" pitchFamily="34" charset="0"/>
              </a:rPr>
              <a:t>Izračunajte srednje brzine u svakom vremenskom intervalu iz tablic</a:t>
            </a:r>
            <a:r>
              <a:rPr lang="hr-HR" altLang="sr-Latn-RS" dirty="0" smtClean="0">
                <a:latin typeface="Calibri" panose="020F0502020204030204" pitchFamily="34" charset="0"/>
              </a:rPr>
              <a:t>e.</a:t>
            </a:r>
            <a:endParaRPr lang="hr-HR" altLang="sr-Latn-RS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b="10409"/>
          <a:stretch/>
        </p:blipFill>
        <p:spPr>
          <a:xfrm>
            <a:off x="2036618" y="4481834"/>
            <a:ext cx="6954982" cy="12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7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824346" y="96188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 Vrijednosti srednjih brzina su jednake u svim vremenskim intervalima.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98" y="1925973"/>
            <a:ext cx="6393438" cy="304600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24346" y="5306291"/>
            <a:ext cx="10744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Gadugi" panose="020B0502040204020203" pitchFamily="34" charset="0"/>
              </a:rPr>
              <a:t>Iskoristite  podatke iz </a:t>
            </a:r>
            <a:r>
              <a:rPr lang="hr-HR" altLang="sr-Latn-RS" sz="2800" dirty="0">
                <a:latin typeface="Gadugi" panose="020B0502040204020203" pitchFamily="34" charset="0"/>
              </a:rPr>
              <a:t>tablice </a:t>
            </a:r>
            <a:r>
              <a:rPr lang="hr-HR" altLang="sr-Latn-RS" sz="2800" dirty="0" smtClean="0">
                <a:latin typeface="Gadugi" panose="020B0502040204020203" pitchFamily="34" charset="0"/>
              </a:rPr>
              <a:t>i nacrtajte </a:t>
            </a:r>
            <a:r>
              <a:rPr lang="hr-HR" altLang="sr-Latn-RS" sz="2800" dirty="0">
                <a:latin typeface="Gadugi" panose="020B0502040204020203" pitchFamily="34" charset="0"/>
              </a:rPr>
              <a:t>graf ovisnosti puta </a:t>
            </a:r>
            <a:r>
              <a:rPr lang="hr-HR" altLang="sr-Latn-RS" sz="2800" i="1" dirty="0">
                <a:latin typeface="Gadugi" panose="020B0502040204020203" pitchFamily="34" charset="0"/>
              </a:rPr>
              <a:t>s </a:t>
            </a:r>
            <a:r>
              <a:rPr lang="hr-HR" altLang="sr-Latn-RS" sz="2800" dirty="0">
                <a:latin typeface="Gadugi" panose="020B0502040204020203" pitchFamily="34" charset="0"/>
              </a:rPr>
              <a:t>o vremenu </a:t>
            </a:r>
            <a:r>
              <a:rPr lang="hr-HR" altLang="sr-Latn-RS" sz="2800" i="1" dirty="0">
                <a:latin typeface="Gadugi" panose="020B0502040204020203" pitchFamily="34" charset="0"/>
              </a:rPr>
              <a:t>t </a:t>
            </a:r>
            <a:r>
              <a:rPr lang="hr-HR" altLang="sr-Latn-RS" sz="2800" dirty="0">
                <a:latin typeface="Gadugi" panose="020B0502040204020203" pitchFamily="34" charset="0"/>
              </a:rPr>
              <a:t>(</a:t>
            </a:r>
            <a:r>
              <a:rPr lang="hr-HR" altLang="sr-Latn-RS" sz="2800" i="1" dirty="0" smtClean="0">
                <a:latin typeface="Gadugi" panose="020B0502040204020203" pitchFamily="34" charset="0"/>
              </a:rPr>
              <a:t>s</a:t>
            </a:r>
            <a:r>
              <a:rPr lang="hr-HR" altLang="sr-Latn-RS" sz="2800" dirty="0" smtClean="0">
                <a:latin typeface="Gadugi" panose="020B0502040204020203" pitchFamily="34" charset="0"/>
              </a:rPr>
              <a:t>,</a:t>
            </a:r>
            <a:r>
              <a:rPr lang="hr-HR" altLang="sr-Latn-RS" sz="2800" i="1" dirty="0" smtClean="0">
                <a:latin typeface="Gadugi" panose="020B0502040204020203" pitchFamily="34" charset="0"/>
              </a:rPr>
              <a:t>t </a:t>
            </a:r>
            <a:r>
              <a:rPr lang="hr-HR" altLang="sr-Latn-RS" sz="2800" dirty="0">
                <a:latin typeface="Gadugi" panose="020B0502040204020203" pitchFamily="34" charset="0"/>
              </a:rPr>
              <a:t>graf). </a:t>
            </a:r>
            <a:endParaRPr lang="hr-HR" sz="28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175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87548" y="1991050"/>
            <a:ext cx="3914198" cy="3836529"/>
          </a:xfrm>
        </p:spPr>
      </p:pic>
      <p:sp>
        <p:nvSpPr>
          <p:cNvPr id="2" name="TekstniOkvir 1"/>
          <p:cNvSpPr txBox="1"/>
          <p:nvPr/>
        </p:nvSpPr>
        <p:spPr>
          <a:xfrm>
            <a:off x="706582" y="2216728"/>
            <a:ext cx="5223164" cy="19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Gadugi" panose="020B0502040204020203" pitchFamily="34" charset="0"/>
              </a:rPr>
              <a:t>Na vodoravnu os koordinatnog sustava nanesite vrijeme </a:t>
            </a:r>
            <a:r>
              <a:rPr lang="hr-H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t</a:t>
            </a:r>
            <a:r>
              <a:rPr lang="hr-HR" sz="2800" dirty="0" smtClean="0">
                <a:latin typeface="Gadugi" panose="020B0502040204020203" pitchFamily="34" charset="0"/>
              </a:rPr>
              <a:t>, a na uspravnu os prijeđene putove</a:t>
            </a:r>
            <a:r>
              <a:rPr lang="hr-HR" sz="2800" b="1" i="1" dirty="0" smtClean="0">
                <a:latin typeface="Gadugi" panose="020B0502040204020203" pitchFamily="34" charset="0"/>
              </a:rPr>
              <a:t> s</a:t>
            </a:r>
            <a:r>
              <a:rPr lang="hr-HR" sz="2800" dirty="0" smtClean="0">
                <a:latin typeface="Gadugi" panose="020B0502040204020203" pitchFamily="34" charset="0"/>
              </a:rPr>
              <a:t>. </a:t>
            </a:r>
            <a:endParaRPr lang="hr-HR" sz="2800" dirty="0">
              <a:latin typeface="Gadugi" panose="020B0502040204020203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54182" y="803564"/>
            <a:ext cx="979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Gadugi" panose="020B0502040204020203" pitchFamily="34" charset="0"/>
              </a:rPr>
              <a:t>Grafički prikaz ovisnosti puta o vremenu – graf </a:t>
            </a:r>
            <a:r>
              <a:rPr lang="hr-HR" sz="3200" i="1" dirty="0" smtClean="0">
                <a:latin typeface="Gadugi" panose="020B0502040204020203" pitchFamily="34" charset="0"/>
              </a:rPr>
              <a:t>s,t</a:t>
            </a:r>
            <a:endParaRPr lang="hr-HR" sz="3200" i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0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254" y="762000"/>
            <a:ext cx="7453747" cy="5290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/>
              <a:t>Spajanjem nacrtanih točaka dobili smo pravac koji prolazi ishodištem koordinatnog sustava</a:t>
            </a:r>
            <a:r>
              <a:rPr lang="hr-HR" altLang="sr-Latn-RS" sz="3200" dirty="0" smtClean="0"/>
              <a:t>. </a:t>
            </a:r>
            <a:r>
              <a:rPr lang="hr-HR" altLang="sr-Latn-RS" sz="3200" dirty="0"/>
              <a:t>P</a:t>
            </a:r>
            <a:r>
              <a:rPr lang="vi-VN" altLang="sr-Latn-RS" sz="3200" dirty="0">
                <a:latin typeface="Calibri" panose="020F0502020204030204" pitchFamily="34" charset="0"/>
              </a:rPr>
              <a:t>rijeđeni put </a:t>
            </a:r>
            <a:r>
              <a:rPr lang="vi-VN" altLang="sr-Latn-RS" sz="3200" b="1" i="1" dirty="0">
                <a:latin typeface="Calibri" panose="020F0502020204030204" pitchFamily="34" charset="0"/>
              </a:rPr>
              <a:t>s</a:t>
            </a:r>
            <a:r>
              <a:rPr lang="vi-VN" altLang="sr-Latn-RS" sz="3200" i="1" dirty="0">
                <a:latin typeface="Calibri" panose="020F0502020204030204" pitchFamily="34" charset="0"/>
              </a:rPr>
              <a:t> </a:t>
            </a:r>
            <a:r>
              <a:rPr lang="hr-HR" altLang="sr-Latn-RS" sz="3200" dirty="0"/>
              <a:t>je</a:t>
            </a:r>
            <a:r>
              <a:rPr lang="hr-HR" altLang="sr-Latn-RS" sz="3200" i="1" dirty="0"/>
              <a:t> </a:t>
            </a:r>
            <a:r>
              <a:rPr lang="vi-VN" altLang="sr-Latn-RS" sz="3200" dirty="0">
                <a:latin typeface="Calibri" panose="020F0502020204030204" pitchFamily="34" charset="0"/>
              </a:rPr>
              <a:t>razmjeran </a:t>
            </a:r>
            <a:r>
              <a:rPr lang="vi-VN" altLang="sr-Latn-RS" sz="3200" dirty="0" smtClean="0">
                <a:latin typeface="Calibri" panose="020F0502020204030204" pitchFamily="34" charset="0"/>
              </a:rPr>
              <a:t>vremenu </a:t>
            </a:r>
            <a:r>
              <a:rPr lang="vi-VN" altLang="sr-Latn-RS" sz="3200" dirty="0">
                <a:latin typeface="Calibri" panose="020F0502020204030204" pitchFamily="34" charset="0"/>
              </a:rPr>
              <a:t>gibanja</a:t>
            </a:r>
            <a:r>
              <a:rPr lang="vi-VN" altLang="sr-Latn-RS" sz="3200" i="1" dirty="0">
                <a:latin typeface="Calibri" panose="020F0502020204030204" pitchFamily="34" charset="0"/>
              </a:rPr>
              <a:t> </a:t>
            </a:r>
            <a:r>
              <a:rPr lang="vi-VN" altLang="sr-Latn-RS" sz="3200" b="1" i="1" dirty="0" smtClean="0">
                <a:latin typeface="Calibri" panose="020F0502020204030204" pitchFamily="34" charset="0"/>
              </a:rPr>
              <a:t>t</a:t>
            </a:r>
            <a:r>
              <a:rPr lang="hr-HR" altLang="sr-Latn-RS" sz="3200" dirty="0" smtClean="0"/>
              <a:t>:</a:t>
            </a:r>
            <a:endParaRPr lang="hr-HR" altLang="sr-Latn-RS" sz="32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hr-HR" altLang="sr-Latn-RS" sz="3200" b="1" i="1" dirty="0" smtClean="0"/>
              <a:t>s </a:t>
            </a:r>
            <a:r>
              <a:rPr lang="hr-HR" altLang="sr-Latn-RS" sz="3200" b="1" dirty="0"/>
              <a:t>=</a:t>
            </a:r>
            <a:r>
              <a:rPr lang="hr-HR" altLang="sr-Latn-RS" sz="3200" b="1" i="1" dirty="0"/>
              <a:t> v · </a:t>
            </a:r>
            <a:r>
              <a:rPr lang="hr-HR" altLang="sr-Latn-RS" sz="3200" b="1" i="1" dirty="0" smtClean="0"/>
              <a:t>t</a:t>
            </a:r>
            <a:r>
              <a:rPr lang="hr-HR" altLang="sr-Latn-RS" sz="3200" b="1" dirty="0" smtClean="0"/>
              <a:t>.</a:t>
            </a:r>
            <a:endParaRPr lang="hr-HR" altLang="sr-Latn-RS" sz="32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/>
              <a:t> </a:t>
            </a:r>
            <a:r>
              <a:rPr lang="vi-VN" altLang="sr-Latn-RS" sz="3200" dirty="0">
                <a:latin typeface="Calibri" panose="020F0502020204030204" pitchFamily="34" charset="0"/>
              </a:rPr>
              <a:t>Kod jednolikog gibanja brzina tijela je stalna, a prijeđeni put razmjeran vremenu gibanja</a:t>
            </a:r>
            <a:r>
              <a:rPr lang="vi-VN" altLang="sr-Latn-RS" dirty="0">
                <a:latin typeface="Calibri" panose="020F0502020204030204" pitchFamily="34" charset="0"/>
              </a:rPr>
              <a:t>.</a:t>
            </a:r>
            <a:endParaRPr lang="hr-HR" alt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461" y="1229879"/>
            <a:ext cx="4550503" cy="38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3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9278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 smtClean="0"/>
              <a:t>Na vodoravnu os koordinatnog sustava nanesite vrijeme </a:t>
            </a:r>
            <a:r>
              <a:rPr lang="hr-HR" altLang="sr-Latn-RS" b="1" i="1" dirty="0" smtClean="0"/>
              <a:t>t</a:t>
            </a:r>
            <a:r>
              <a:rPr lang="hr-HR" altLang="sr-Latn-RS" b="1" dirty="0" smtClean="0"/>
              <a:t> </a:t>
            </a:r>
            <a:r>
              <a:rPr lang="hr-HR" altLang="sr-Latn-RS" dirty="0" smtClean="0"/>
              <a:t>, a na uspravnu os brzinu </a:t>
            </a:r>
            <a:r>
              <a:rPr lang="hr-HR" altLang="sr-Latn-RS" b="1" i="1" dirty="0" smtClean="0"/>
              <a:t>v</a:t>
            </a:r>
            <a:r>
              <a:rPr lang="hr-HR" altLang="sr-Latn-RS" dirty="0" smtClean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486" y="2023631"/>
            <a:ext cx="3930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54182" y="803564"/>
            <a:ext cx="979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Gadugi" panose="020B0502040204020203" pitchFamily="34" charset="0"/>
              </a:rPr>
              <a:t>Grafički prikaz ovisnosti brzine o vremenu – graf </a:t>
            </a:r>
            <a:r>
              <a:rPr lang="hr-HR" sz="3200" i="1" dirty="0" err="1">
                <a:latin typeface="Gadugi" panose="020B0502040204020203" pitchFamily="34" charset="0"/>
              </a:rPr>
              <a:t>v</a:t>
            </a:r>
            <a:r>
              <a:rPr lang="hr-HR" sz="3200" i="1" dirty="0" err="1" smtClean="0">
                <a:latin typeface="Gadugi" panose="020B0502040204020203" pitchFamily="34" charset="0"/>
              </a:rPr>
              <a:t>,t</a:t>
            </a:r>
            <a:endParaRPr lang="hr-HR" sz="3200" i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421</Words>
  <Application>Microsoft Office PowerPoint</Application>
  <PresentationFormat>Custom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sustava Office</vt:lpstr>
      <vt:lpstr>Jednoliko i nejednoliko  gibanje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Nejednoliko gibanje</vt:lpstr>
      <vt:lpstr>Slide 12</vt:lpstr>
      <vt:lpstr>Slide 13</vt:lpstr>
      <vt:lpstr>Slide 14</vt:lpstr>
      <vt:lpstr>Slide 15</vt:lpstr>
      <vt:lpstr>Slide 16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se brzo gibamo</dc:title>
  <dc:creator>Učitelj</dc:creator>
  <cp:lastModifiedBy>sk-iloncarek</cp:lastModifiedBy>
  <cp:revision>17</cp:revision>
  <dcterms:modified xsi:type="dcterms:W3CDTF">2021-02-08T09:13:28Z</dcterms:modified>
</cp:coreProperties>
</file>